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g"/>
  <Override PartName="/ppt/media/image11.jpg" ContentType="image/jpg"/>
  <Override PartName="/ppt/media/image12.jpg" ContentType="image/jpg"/>
  <Override PartName="/ppt/notesSlides/notesSlide3.xml" ContentType="application/vnd.openxmlformats-officedocument.presentationml.notesSlide+xml"/>
  <Override PartName="/ppt/media/image13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5.jpg" ContentType="image/jpg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42"/>
  </p:notesMasterIdLst>
  <p:sldIdLst>
    <p:sldId id="1448943341" r:id="rId3"/>
    <p:sldId id="2377" r:id="rId4"/>
    <p:sldId id="4207" r:id="rId5"/>
    <p:sldId id="4197" r:id="rId6"/>
    <p:sldId id="259" r:id="rId7"/>
    <p:sldId id="260" r:id="rId8"/>
    <p:sldId id="4198" r:id="rId9"/>
    <p:sldId id="4199" r:id="rId10"/>
    <p:sldId id="261" r:id="rId11"/>
    <p:sldId id="262" r:id="rId12"/>
    <p:sldId id="263" r:id="rId13"/>
    <p:sldId id="1448943342" r:id="rId14"/>
    <p:sldId id="264" r:id="rId15"/>
    <p:sldId id="4201" r:id="rId16"/>
    <p:sldId id="4209" r:id="rId17"/>
    <p:sldId id="4210" r:id="rId18"/>
    <p:sldId id="4211" r:id="rId19"/>
    <p:sldId id="4212" r:id="rId20"/>
    <p:sldId id="397" r:id="rId21"/>
    <p:sldId id="389" r:id="rId22"/>
    <p:sldId id="402" r:id="rId23"/>
    <p:sldId id="407" r:id="rId24"/>
    <p:sldId id="406" r:id="rId25"/>
    <p:sldId id="392" r:id="rId26"/>
    <p:sldId id="411" r:id="rId27"/>
    <p:sldId id="393" r:id="rId28"/>
    <p:sldId id="412" r:id="rId29"/>
    <p:sldId id="423" r:id="rId30"/>
    <p:sldId id="351" r:id="rId31"/>
    <p:sldId id="277" r:id="rId32"/>
    <p:sldId id="413" r:id="rId33"/>
    <p:sldId id="265" r:id="rId34"/>
    <p:sldId id="4196" r:id="rId35"/>
    <p:sldId id="395" r:id="rId36"/>
    <p:sldId id="4205" r:id="rId37"/>
    <p:sldId id="4202" r:id="rId38"/>
    <p:sldId id="4203" r:id="rId39"/>
    <p:sldId id="4204" r:id="rId40"/>
    <p:sldId id="42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277"/>
    <a:srgbClr val="106FBB"/>
    <a:srgbClr val="FD0802"/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83435-6206-41F8-B8E3-A77BEE4FABA8}" v="12" dt="2024-06-05T18:53:5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5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23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Nguyen" clId="Web-{82C83435-6206-41F8-B8E3-A77BEE4FABA8}"/>
    <pc:docChg chg="addSld delSld modSld">
      <pc:chgData name="Son Nguyen" userId="" providerId="" clId="Web-{82C83435-6206-41F8-B8E3-A77BEE4FABA8}" dt="2024-06-05T18:53:58.727" v="10" actId="20577"/>
      <pc:docMkLst>
        <pc:docMk/>
      </pc:docMkLst>
      <pc:sldChg chg="del">
        <pc:chgData name="Son Nguyen" userId="" providerId="" clId="Web-{82C83435-6206-41F8-B8E3-A77BEE4FABA8}" dt="2024-06-05T18:47:50.168" v="9"/>
        <pc:sldMkLst>
          <pc:docMk/>
          <pc:sldMk cId="266779616" sldId="2376"/>
        </pc:sldMkLst>
      </pc:sldChg>
      <pc:sldChg chg="modSp add">
        <pc:chgData name="Son Nguyen" userId="" providerId="" clId="Web-{82C83435-6206-41F8-B8E3-A77BEE4FABA8}" dt="2024-06-05T18:53:58.727" v="10" actId="20577"/>
        <pc:sldMkLst>
          <pc:docMk/>
          <pc:sldMk cId="1395503414" sldId="1448943341"/>
        </pc:sldMkLst>
        <pc:spChg chg="mod">
          <ac:chgData name="Son Nguyen" userId="" providerId="" clId="Web-{82C83435-6206-41F8-B8E3-A77BEE4FABA8}" dt="2024-06-05T18:53:58.727" v="10" actId="20577"/>
          <ac:spMkLst>
            <pc:docMk/>
            <pc:sldMk cId="1395503414" sldId="1448943341"/>
            <ac:spMk id="2" creationId="{84E3DD04-E1E5-66F7-9CC2-E30683EA76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SFTPA1 in AT2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0A28F-9276-2248-AE21-479D81FBFB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1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carry our normalization within each single cell. The total gene expression within a cell is the sum of the expression levels of all genes in the cell, and due to technical reasons, the total gene expression across individual cells often varies a lot. This is a confounding factor in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F0D90039-C45B-3C5E-A7A8-427EB9FED5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08595D-2645-DEA1-5491-D66EFA9F871B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9BF3-07C0-CA49-99B3-BBC8059327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+mn-ea"/>
                <a:cs typeface="Calibri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charset="0"/>
              <a:ea typeface="+mn-ea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9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mergence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8" y="914401"/>
            <a:ext cx="10972792" cy="5091288"/>
          </a:xfrm>
        </p:spPr>
        <p:txBody>
          <a:bodyPr anchor="t">
            <a:normAutofit/>
          </a:bodyPr>
          <a:lstStyle>
            <a:lvl1pPr marL="380990" indent="-380990" algn="l">
              <a:lnSpc>
                <a:spcPct val="100000"/>
              </a:lnSpc>
              <a:buFont typeface="Arial"/>
              <a:buChar char="•"/>
              <a:defRPr sz="1867" baseline="0">
                <a:solidFill>
                  <a:srgbClr val="185485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80624"/>
            <a:ext cx="10972800" cy="733777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64316" y="6356354"/>
            <a:ext cx="7863368" cy="365125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3042" y="6356354"/>
            <a:ext cx="675759" cy="365125"/>
          </a:xfrm>
          <a:prstGeom prst="rect">
            <a:avLst/>
          </a:prstGeom>
        </p:spPr>
        <p:txBody>
          <a:bodyPr/>
          <a:lstStyle>
            <a:lvl1pPr algn="r">
              <a:defRPr sz="1333">
                <a:solidFill>
                  <a:srgbClr val="133C6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2F46DF-238F-F546-98B7-70B77862D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1144" y="398779"/>
            <a:ext cx="503428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819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8B10AE0-1949-C587-6929-4D09D78C2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505E4-AA43-A1A6-EE29-E57A22FD774E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4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35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818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00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D5B57FC4-060C-54C4-4496-EEAD008F1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99906-65FC-A9C4-EED8-C91302FB9092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ergence_ppt.jpg">
            <a:extLst>
              <a:ext uri="{FF2B5EF4-FFF2-40B4-BE49-F238E27FC236}">
                <a16:creationId xmlns:a16="http://schemas.microsoft.com/office/drawing/2014/main" id="{7EA3E022-7F10-ED82-E77B-C3490F1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E89FB-49FD-223F-7061-CFC524AF5E77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gence_ppt.jpg">
            <a:extLst>
              <a:ext uri="{FF2B5EF4-FFF2-40B4-BE49-F238E27FC236}">
                <a16:creationId xmlns:a16="http://schemas.microsoft.com/office/drawing/2014/main" id="{8B2BBA66-FDCB-75DF-9CC7-D6421E390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9F3B-69B8-6183-FCE1-D4F303818211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mergence_ppt.jpg">
            <a:extLst>
              <a:ext uri="{FF2B5EF4-FFF2-40B4-BE49-F238E27FC236}">
                <a16:creationId xmlns:a16="http://schemas.microsoft.com/office/drawing/2014/main" id="{09514070-196C-1DCA-855E-FF01918B01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C9152-9DFF-AFE1-53DC-B709A012C41C}"/>
              </a:ext>
            </a:extLst>
          </p:cNvPr>
          <p:cNvSpPr/>
          <p:nvPr userDrawn="1"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133C68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144" y="194563"/>
            <a:ext cx="11069711" cy="1059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2412" y="1412748"/>
            <a:ext cx="10510520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99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tiff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tiff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anpy.readthedocs.io/en/stable/tutorials/basics/clustering.html" TargetMode="External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canpy.readthedocs.io/en/stable/" TargetMode="External"/><Relationship Id="rId5" Type="http://schemas.openxmlformats.org/officeDocument/2006/relationships/hyperlink" Target="https://scverse.org/" TargetMode="External"/><Relationship Id="rId4" Type="http://schemas.openxmlformats.org/officeDocument/2006/relationships/hyperlink" Target="https://satijalab.org/seura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DD04-E1E5-66F7-9CC2-E30683EA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4614"/>
            <a:ext cx="10972800" cy="21667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2971800" algn="ctr"/>
                <a:tab pos="5943600" algn="r"/>
              </a:tabLst>
            </a:pPr>
            <a:r>
              <a:rPr lang="en-US" sz="20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2024 Single Cell Workship Colombia</a:t>
            </a:r>
            <a:br>
              <a:rPr lang="en-US" sz="2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br>
              <a:rPr lang="en-US" sz="3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n-US" sz="3600" b="1" kern="100" dirty="0">
                <a:solidFill>
                  <a:srgbClr val="020056"/>
                </a:solidFill>
                <a:effectLst/>
                <a:latin typeface="Calibri"/>
                <a:ea typeface="Aptos" panose="020B0004020202020204" pitchFamily="34" charset="0"/>
                <a:cs typeface="Calibri"/>
              </a:rPr>
              <a:t>M</a:t>
            </a:r>
            <a:r>
              <a:rPr lang="en-US" sz="3600" b="1" kern="100" dirty="0">
                <a:solidFill>
                  <a:srgbClr val="020056"/>
                </a:solidFill>
                <a:latin typeface="Calibri"/>
                <a:ea typeface="Aptos" panose="020B0004020202020204" pitchFamily="34" charset="0"/>
                <a:cs typeface="Calibri"/>
              </a:rPr>
              <a:t>odule 1: Pre-processing and Quality Control</a:t>
            </a:r>
            <a:endParaRPr lang="en-US" sz="3600" kern="100" dirty="0">
              <a:solidFill>
                <a:srgbClr val="020056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779C-AD0F-5A1D-02E3-8EA92BA07C2D}"/>
              </a:ext>
            </a:extLst>
          </p:cNvPr>
          <p:cNvSpPr/>
          <p:nvPr/>
        </p:nvSpPr>
        <p:spPr>
          <a:xfrm>
            <a:off x="0" y="6005689"/>
            <a:ext cx="2334126" cy="733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530F7D-3061-3BDA-483B-0E90113AF625}"/>
              </a:ext>
            </a:extLst>
          </p:cNvPr>
          <p:cNvSpPr txBox="1">
            <a:spLocks/>
          </p:cNvSpPr>
          <p:nvPr/>
        </p:nvSpPr>
        <p:spPr>
          <a:xfrm>
            <a:off x="4801857" y="5862433"/>
            <a:ext cx="2693225" cy="833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0990" indent="-3809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1867" kern="1200" baseline="0">
                <a:solidFill>
                  <a:srgbClr val="185485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15-19th, 2024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Bogota, Colombia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F4E6-9C34-78D6-D301-7D36F15E1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4559223"/>
            <a:ext cx="4627637" cy="1145928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5D54B94-2B5A-8615-D19F-1E1511A8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63" y="3429000"/>
            <a:ext cx="3373821" cy="958829"/>
          </a:xfrm>
          <a:prstGeom prst="rect">
            <a:avLst/>
          </a:prstGeom>
        </p:spPr>
      </p:pic>
      <p:pic>
        <p:nvPicPr>
          <p:cNvPr id="9" name="Picture 2" descr="Universidad de los Andes Online Courses | Coursera">
            <a:extLst>
              <a:ext uri="{FF2B5EF4-FFF2-40B4-BE49-F238E27FC236}">
                <a16:creationId xmlns:a16="http://schemas.microsoft.com/office/drawing/2014/main" id="{0D3407DA-3F21-C85C-24E9-3332BCCCB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8" b="25406"/>
          <a:stretch/>
        </p:blipFill>
        <p:spPr bwMode="auto">
          <a:xfrm>
            <a:off x="7114374" y="4446072"/>
            <a:ext cx="2286000" cy="118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1AAC3B-FD10-CB0E-133A-B8E3A1CF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11" y="3351646"/>
            <a:ext cx="3326280" cy="9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11353" y="1671828"/>
            <a:ext cx="913257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choice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often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personal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preference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also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dependent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computational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resources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available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you.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1353" y="2434230"/>
            <a:ext cx="6989610" cy="3509370"/>
            <a:chOff x="5815308" y="2691405"/>
            <a:chExt cx="6009640" cy="300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6568" y="2806698"/>
              <a:ext cx="5788137" cy="28931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15308" y="2691405"/>
              <a:ext cx="421005" cy="420370"/>
            </a:xfrm>
            <a:custGeom>
              <a:avLst/>
              <a:gdLst/>
              <a:ahLst/>
              <a:cxnLst/>
              <a:rect l="l" t="t" r="r" b="b"/>
              <a:pathLst>
                <a:path w="421004" h="420369">
                  <a:moveTo>
                    <a:pt x="420391" y="0"/>
                  </a:moveTo>
                  <a:lnTo>
                    <a:pt x="0" y="0"/>
                  </a:lnTo>
                  <a:lnTo>
                    <a:pt x="0" y="420094"/>
                  </a:lnTo>
                  <a:lnTo>
                    <a:pt x="420391" y="420094"/>
                  </a:lnTo>
                  <a:lnTo>
                    <a:pt x="420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Todays talk">
            <a:extLst>
              <a:ext uri="{FF2B5EF4-FFF2-40B4-BE49-F238E27FC236}">
                <a16:creationId xmlns:a16="http://schemas.microsoft.com/office/drawing/2014/main" id="{B8A53CE1-4B0F-6C36-CBD6-7EA22FA570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902" y="3180306"/>
            <a:ext cx="7772400" cy="3061970"/>
            <a:chOff x="1752902" y="3180306"/>
            <a:chExt cx="7772400" cy="306197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917" y="3180306"/>
              <a:ext cx="6981197" cy="27193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902" y="4974594"/>
              <a:ext cx="7772400" cy="12674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1353" y="1568196"/>
            <a:ext cx="9914255" cy="11074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10X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5080" lvl="0" indent="-227965" defTabSz="914400" eaLnBrk="1" fontAlgn="auto" latinLnBrk="0" hangingPunct="1">
              <a:lnSpc>
                <a:spcPts val="209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Because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widespread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splicing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animal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genomes,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alignment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against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done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splice-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aware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aligner.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47B06C80-8FCE-4DD2-1C1D-55C32B91D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655A90-F799-8AF8-9D01-4B975CDA3C78}"/>
              </a:ext>
            </a:extLst>
          </p:cNvPr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https://</a:t>
            </a:r>
            <a:r>
              <a:rPr kumimoji="0" sz="1800" b="0" i="1" u="none" strike="noStrike" kern="0" cap="none" spc="-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hbctraining.github.io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493" y="1031868"/>
            <a:ext cx="9914255" cy="127150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US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 genomes can be customized to also detect “non-host” transcripts</a:t>
            </a:r>
          </a:p>
          <a:p>
            <a:pPr marL="697865" lvl="1" indent="-227965">
              <a:spcBef>
                <a:spcPts val="915"/>
              </a:spcBef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lang="en-US" sz="2000" kern="0" spc="85" dirty="0">
                <a:solidFill>
                  <a:sysClr val="windowText" lastClr="000000"/>
                </a:solidFill>
                <a:latin typeface="Avenir Book" panose="02000503020000020003" pitchFamily="2" charset="0"/>
                <a:cs typeface="Trebuchet MS"/>
              </a:rPr>
              <a:t>Virus: poly-adenylated virus (e.g. HIV-1, Ebola, SARS-CoV2)</a:t>
            </a:r>
          </a:p>
          <a:p>
            <a:pPr marL="697865" lvl="1" indent="-227965">
              <a:spcBef>
                <a:spcPts val="915"/>
              </a:spcBef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US" sz="200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Artificial constructs: CAR, GFP, etc.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47B06C80-8FCE-4DD2-1C1D-55C32B91D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C655A90-F799-8AF8-9D01-4B975CDA3C78}"/>
              </a:ext>
            </a:extLst>
          </p:cNvPr>
          <p:cNvSpPr txBox="1"/>
          <p:nvPr/>
        </p:nvSpPr>
        <p:spPr>
          <a:xfrm>
            <a:off x="8258513" y="6568177"/>
            <a:ext cx="387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97658-24E6-571A-1738-305751F20380}"/>
              </a:ext>
            </a:extLst>
          </p:cNvPr>
          <p:cNvSpPr txBox="1"/>
          <p:nvPr/>
        </p:nvSpPr>
        <p:spPr>
          <a:xfrm>
            <a:off x="516175" y="2368600"/>
            <a:ext cx="619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</a:rPr>
              <a:t>Simple approach:</a:t>
            </a:r>
            <a:r>
              <a:rPr lang="en-US" sz="2000" dirty="0">
                <a:solidFill>
                  <a:schemeClr val="tx2"/>
                </a:solidFill>
              </a:rPr>
              <a:t> just adding the lentivirus as a single .</a:t>
            </a:r>
            <a:r>
              <a:rPr lang="en-US" sz="2000" dirty="0" err="1">
                <a:solidFill>
                  <a:schemeClr val="tx2"/>
                </a:solidFill>
              </a:rPr>
              <a:t>fasta</a:t>
            </a:r>
            <a:r>
              <a:rPr lang="en-US" sz="2000" dirty="0">
                <a:solidFill>
                  <a:schemeClr val="tx2"/>
                </a:solidFill>
              </a:rPr>
              <a:t> and full .</a:t>
            </a:r>
            <a:r>
              <a:rPr lang="en-US" sz="2000" dirty="0" err="1">
                <a:solidFill>
                  <a:schemeClr val="tx2"/>
                </a:solidFill>
              </a:rPr>
              <a:t>gtf</a:t>
            </a:r>
            <a:r>
              <a:rPr lang="en-US" sz="2000" dirty="0">
                <a:solidFill>
                  <a:schemeClr val="tx2"/>
                </a:solidFill>
              </a:rPr>
              <a:t>, gives binary + virus or - virus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99089-F821-2CAA-181A-1B761774F6EC}"/>
              </a:ext>
            </a:extLst>
          </p:cNvPr>
          <p:cNvSpPr txBox="1"/>
          <p:nvPr/>
        </p:nvSpPr>
        <p:spPr>
          <a:xfrm>
            <a:off x="6888114" y="2350177"/>
            <a:ext cx="4873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</a:rPr>
              <a:t>Complex approach: </a:t>
            </a:r>
            <a:r>
              <a:rPr lang="en-US" sz="2000" dirty="0">
                <a:solidFill>
                  <a:schemeClr val="tx2"/>
                </a:solidFill>
              </a:rPr>
              <a:t>annotating splice sites to understand HIV-1 life cycle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9B1CB-F734-1321-A015-5FA430F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1" y="5161249"/>
            <a:ext cx="5914490" cy="181799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8B1F4EE-48A6-C3C9-29C1-DE73B9616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777"/>
          <a:stretch/>
        </p:blipFill>
        <p:spPr>
          <a:xfrm>
            <a:off x="7623814" y="3076486"/>
            <a:ext cx="3796227" cy="906916"/>
          </a:xfrm>
          <a:prstGeom prst="rect">
            <a:avLst/>
          </a:prstGeom>
          <a:noFill/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9A61B6A3-9BA0-3CF1-6683-04EC0D2D4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97" b="-1523"/>
          <a:stretch/>
        </p:blipFill>
        <p:spPr>
          <a:xfrm>
            <a:off x="7913056" y="4050506"/>
            <a:ext cx="3094033" cy="264167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22B1D2-BD56-CD3B-8AD6-063E3BEE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75" y="3200400"/>
            <a:ext cx="5914506" cy="18608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7DEEEB-123C-1F7F-EE41-D56BB84A805D}"/>
              </a:ext>
            </a:extLst>
          </p:cNvPr>
          <p:cNvCxnSpPr/>
          <p:nvPr/>
        </p:nvCxnSpPr>
        <p:spPr>
          <a:xfrm>
            <a:off x="6579744" y="2462959"/>
            <a:ext cx="0" cy="3625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5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097820"/>
            <a:ext cx="9866630" cy="115781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grpSp>
        <p:nvGrpSpPr>
          <p:cNvPr id="6" name="Google Shape;331;p16">
            <a:extLst>
              <a:ext uri="{FF2B5EF4-FFF2-40B4-BE49-F238E27FC236}">
                <a16:creationId xmlns:a16="http://schemas.microsoft.com/office/drawing/2014/main" id="{1D81C987-7D67-3A77-3539-20CCBB2633BB}"/>
              </a:ext>
            </a:extLst>
          </p:cNvPr>
          <p:cNvGrpSpPr/>
          <p:nvPr/>
        </p:nvGrpSpPr>
        <p:grpSpPr>
          <a:xfrm>
            <a:off x="103417" y="2377044"/>
            <a:ext cx="4776883" cy="4302746"/>
            <a:chOff x="528630" y="0"/>
            <a:chExt cx="5751045" cy="5180215"/>
          </a:xfrm>
        </p:grpSpPr>
        <p:pic>
          <p:nvPicPr>
            <p:cNvPr id="7" name="Google Shape;332;p16" descr="Image">
              <a:extLst>
                <a:ext uri="{FF2B5EF4-FFF2-40B4-BE49-F238E27FC236}">
                  <a16:creationId xmlns:a16="http://schemas.microsoft.com/office/drawing/2014/main" id="{01768039-E8B1-73D8-2F25-41D6BF5514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259"/>
            <a:stretch/>
          </p:blipFill>
          <p:spPr>
            <a:xfrm>
              <a:off x="528630" y="0"/>
              <a:ext cx="5181053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33;p16">
              <a:extLst>
                <a:ext uri="{FF2B5EF4-FFF2-40B4-BE49-F238E27FC236}">
                  <a16:creationId xmlns:a16="http://schemas.microsoft.com/office/drawing/2014/main" id="{F92D7FB1-42FE-162E-17E6-47F7A85533A1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EF1EB4A4-D841-7974-309C-00A8851DFF04}"/>
              </a:ext>
            </a:extLst>
          </p:cNvPr>
          <p:cNvSpPr/>
          <p:nvPr/>
        </p:nvSpPr>
        <p:spPr>
          <a:xfrm>
            <a:off x="3484702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oogle Shape;389;p20" descr="Image">
            <a:extLst>
              <a:ext uri="{FF2B5EF4-FFF2-40B4-BE49-F238E27FC236}">
                <a16:creationId xmlns:a16="http://schemas.microsoft.com/office/drawing/2014/main" id="{AE4B4086-176B-647F-ED3C-21C99E773F6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3476" b="77287"/>
          <a:stretch/>
        </p:blipFill>
        <p:spPr>
          <a:xfrm>
            <a:off x="4438047" y="3181718"/>
            <a:ext cx="3909381" cy="1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2;p20" descr="Image">
            <a:extLst>
              <a:ext uri="{FF2B5EF4-FFF2-40B4-BE49-F238E27FC236}">
                <a16:creationId xmlns:a16="http://schemas.microsoft.com/office/drawing/2014/main" id="{2E547325-3046-8212-8BCD-F3CF62F4A07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21569"/>
          <a:stretch/>
        </p:blipFill>
        <p:spPr>
          <a:xfrm>
            <a:off x="3956695" y="3343625"/>
            <a:ext cx="3290303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3F183E99-5F5B-7311-6DB7-E1452059ED82}"/>
              </a:ext>
            </a:extLst>
          </p:cNvPr>
          <p:cNvSpPr/>
          <p:nvPr/>
        </p:nvSpPr>
        <p:spPr>
          <a:xfrm>
            <a:off x="7606745" y="4535692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oogle Shape;389;p20" descr="Image">
            <a:extLst>
              <a:ext uri="{FF2B5EF4-FFF2-40B4-BE49-F238E27FC236}">
                <a16:creationId xmlns:a16="http://schemas.microsoft.com/office/drawing/2014/main" id="{5F559A99-AEC0-B90A-F0AC-D4292F8FC4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9645" t="18718" r="24786" b="77316"/>
          <a:stretch/>
        </p:blipFill>
        <p:spPr>
          <a:xfrm>
            <a:off x="8508474" y="3181718"/>
            <a:ext cx="2950463" cy="16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92;p20" descr="Image">
            <a:extLst>
              <a:ext uri="{FF2B5EF4-FFF2-40B4-BE49-F238E27FC236}">
                <a16:creationId xmlns:a16="http://schemas.microsoft.com/office/drawing/2014/main" id="{5EC86071-74DE-2FC1-B0A7-C514BC8BD1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220" r="3187"/>
          <a:stretch/>
        </p:blipFill>
        <p:spPr>
          <a:xfrm>
            <a:off x="8027122" y="3343625"/>
            <a:ext cx="4061460" cy="352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A562FE-2808-C897-D6AA-1F90E005A4A7}"/>
              </a:ext>
            </a:extLst>
          </p:cNvPr>
          <p:cNvSpPr/>
          <p:nvPr/>
        </p:nvSpPr>
        <p:spPr>
          <a:xfrm>
            <a:off x="10717684" y="3326102"/>
            <a:ext cx="1428774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1053" y="1526084"/>
            <a:ext cx="9866630" cy="1974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marR="22860" lvl="0" indent="-227965" defTabSz="914400" eaLnBrk="1" fontAlgn="auto" latinLnBrk="0" hangingPunct="1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have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confidently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transcriptome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assigned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20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demultiplexing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number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RNA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corresponding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within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counted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</a:t>
            </a:r>
            <a:r>
              <a:rPr kumimoji="0" sz="2000" b="1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UMI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deduplication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result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x</a:t>
            </a:r>
            <a:r>
              <a:rPr kumimoji="0" lang="en-US" sz="2000" b="0" i="1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matrix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starting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point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downstream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analysis</a:t>
            </a: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C3BC657-0433-8A47-AAD6-92306A18AF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3: Counting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909A5-BC46-3B05-C2DA-65343DE4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56" y="3650607"/>
            <a:ext cx="7018688" cy="32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8215859" cy="499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1b.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Working with count matrices: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Basics of bioinformatics tool-kits in omics research.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Quality control and normalization starting from gene count matrices.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Interacting with single-cell data in R: Seurat objects.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pre-processing, quality control,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5135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884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1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Basics of bioinformatics tool-kits in omics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B2A92-C78B-F069-F06E-7BBEAE618E55}"/>
              </a:ext>
            </a:extLst>
          </p:cNvPr>
          <p:cNvSpPr txBox="1"/>
          <p:nvPr/>
        </p:nvSpPr>
        <p:spPr>
          <a:xfrm>
            <a:off x="1390650" y="1580298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Programming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90510-4F21-AAD2-6C8C-F694B93E1160}"/>
              </a:ext>
            </a:extLst>
          </p:cNvPr>
          <p:cNvSpPr txBox="1"/>
          <p:nvPr/>
        </p:nvSpPr>
        <p:spPr>
          <a:xfrm>
            <a:off x="1390650" y="4085373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“Backbone”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080AC-E4B6-BE6D-B85A-5B3C9A80B65A}"/>
              </a:ext>
            </a:extLst>
          </p:cNvPr>
          <p:cNvSpPr txBox="1"/>
          <p:nvPr/>
        </p:nvSpPr>
        <p:spPr>
          <a:xfrm>
            <a:off x="1390650" y="5277702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specialized packages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47DB-CF72-EE29-D9E2-2807C9F6D584}"/>
              </a:ext>
            </a:extLst>
          </p:cNvPr>
          <p:cNvSpPr txBox="1"/>
          <p:nvPr/>
        </p:nvSpPr>
        <p:spPr>
          <a:xfrm>
            <a:off x="4552950" y="1764962"/>
            <a:ext cx="70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A685-71D2-1DB2-FB2C-F7A63E2E9077}"/>
              </a:ext>
            </a:extLst>
          </p:cNvPr>
          <p:cNvSpPr txBox="1"/>
          <p:nvPr/>
        </p:nvSpPr>
        <p:spPr>
          <a:xfrm>
            <a:off x="8096252" y="1764962"/>
            <a:ext cx="140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7D0A8-3C38-ABC6-5112-D3DF826B2858}"/>
              </a:ext>
            </a:extLst>
          </p:cNvPr>
          <p:cNvSpPr txBox="1"/>
          <p:nvPr/>
        </p:nvSpPr>
        <p:spPr>
          <a:xfrm>
            <a:off x="4552950" y="286220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Bioconductor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32101-C1FF-320D-2E84-44BE7A757C4F}"/>
              </a:ext>
            </a:extLst>
          </p:cNvPr>
          <p:cNvSpPr txBox="1"/>
          <p:nvPr/>
        </p:nvSpPr>
        <p:spPr>
          <a:xfrm>
            <a:off x="1390650" y="2772627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package environments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A1438-56DA-79AE-1C38-77D156623250}"/>
              </a:ext>
            </a:extLst>
          </p:cNvPr>
          <p:cNvSpPr txBox="1"/>
          <p:nvPr/>
        </p:nvSpPr>
        <p:spPr>
          <a:xfrm>
            <a:off x="8077202" y="2861221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scverse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A8F35-2E17-8D19-1BCE-BDDC5211514D}"/>
              </a:ext>
            </a:extLst>
          </p:cNvPr>
          <p:cNvSpPr txBox="1"/>
          <p:nvPr/>
        </p:nvSpPr>
        <p:spPr>
          <a:xfrm>
            <a:off x="4552950" y="4059937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Seurat / </a:t>
            </a:r>
            <a:r>
              <a:rPr lang="en-US" sz="2400" dirty="0" err="1"/>
              <a:t>SingleCellExperiment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111F4-8FA4-88C4-B603-F502720B0681}"/>
              </a:ext>
            </a:extLst>
          </p:cNvPr>
          <p:cNvSpPr txBox="1"/>
          <p:nvPr/>
        </p:nvSpPr>
        <p:spPr>
          <a:xfrm>
            <a:off x="8096252" y="4270038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scanpy</a:t>
            </a:r>
            <a:r>
              <a:rPr lang="en-US" sz="2400" dirty="0"/>
              <a:t> / </a:t>
            </a:r>
            <a:r>
              <a:rPr lang="en-US" sz="2400" dirty="0" err="1"/>
              <a:t>anndata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EBF7B-5843-41E7-C22A-2A881CF86F55}"/>
              </a:ext>
            </a:extLst>
          </p:cNvPr>
          <p:cNvSpPr txBox="1"/>
          <p:nvPr/>
        </p:nvSpPr>
        <p:spPr>
          <a:xfrm>
            <a:off x="4552950" y="5462367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scRepertoire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0FCD7-7AC1-D853-8CA8-13E2DBE1F1D9}"/>
              </a:ext>
            </a:extLst>
          </p:cNvPr>
          <p:cNvSpPr txBox="1"/>
          <p:nvPr/>
        </p:nvSpPr>
        <p:spPr>
          <a:xfrm>
            <a:off x="8077202" y="5462367"/>
            <a:ext cx="243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scirpy</a:t>
            </a:r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2A854-824B-EF60-23DD-F5E52406A501}"/>
              </a:ext>
            </a:extLst>
          </p:cNvPr>
          <p:cNvCxnSpPr>
            <a:cxnSpLocks/>
          </p:cNvCxnSpPr>
          <p:nvPr/>
        </p:nvCxnSpPr>
        <p:spPr>
          <a:xfrm>
            <a:off x="4752975" y="222662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BCC0A6-A07E-4CC6-D6E0-1877DCE9720D}"/>
              </a:ext>
            </a:extLst>
          </p:cNvPr>
          <p:cNvCxnSpPr>
            <a:cxnSpLocks/>
          </p:cNvCxnSpPr>
          <p:nvPr/>
        </p:nvCxnSpPr>
        <p:spPr>
          <a:xfrm>
            <a:off x="4752975" y="3429000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38D70-459E-FC23-0238-49C810E74385}"/>
              </a:ext>
            </a:extLst>
          </p:cNvPr>
          <p:cNvCxnSpPr>
            <a:cxnSpLocks/>
          </p:cNvCxnSpPr>
          <p:nvPr/>
        </p:nvCxnSpPr>
        <p:spPr>
          <a:xfrm>
            <a:off x="4752975" y="4890934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207CE-7DD1-F166-7E5B-0C8F886D627D}"/>
              </a:ext>
            </a:extLst>
          </p:cNvPr>
          <p:cNvCxnSpPr>
            <a:cxnSpLocks/>
          </p:cNvCxnSpPr>
          <p:nvPr/>
        </p:nvCxnSpPr>
        <p:spPr>
          <a:xfrm>
            <a:off x="8296275" y="231620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4F8871-307E-FAE1-0DE3-78FF096F7F01}"/>
              </a:ext>
            </a:extLst>
          </p:cNvPr>
          <p:cNvCxnSpPr>
            <a:cxnSpLocks/>
          </p:cNvCxnSpPr>
          <p:nvPr/>
        </p:nvCxnSpPr>
        <p:spPr>
          <a:xfrm>
            <a:off x="8296275" y="3513937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9C9A0E-3C30-6218-DA42-8C6E32E1743E}"/>
              </a:ext>
            </a:extLst>
          </p:cNvPr>
          <p:cNvCxnSpPr>
            <a:cxnSpLocks/>
          </p:cNvCxnSpPr>
          <p:nvPr/>
        </p:nvCxnSpPr>
        <p:spPr>
          <a:xfrm>
            <a:off x="8296275" y="4867871"/>
            <a:ext cx="0" cy="5460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5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81326" y="1266728"/>
            <a:ext cx="2590331" cy="23732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53502" y="1930915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5447763" y="6581001"/>
            <a:ext cx="674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" panose="02000503020000020003" pitchFamily="2" charset="0"/>
              </a:rPr>
              <a:t>Kiselev</a:t>
            </a:r>
            <a:r>
              <a:rPr lang="en-US" i="1" dirty="0">
                <a:latin typeface="Avenir" panose="02000503020000020003" pitchFamily="2" charset="0"/>
              </a:rPr>
              <a:t> C. at al. (2019) Nature Reviews Genetics. 20: 273-282.</a:t>
            </a:r>
          </a:p>
        </p:txBody>
      </p:sp>
    </p:spTree>
    <p:extLst>
      <p:ext uri="{BB962C8B-B14F-4D97-AF65-F5344CB8AC3E}">
        <p14:creationId xmlns:p14="http://schemas.microsoft.com/office/powerpoint/2010/main" val="4526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Computational track schedule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DDA63-E825-ECD2-CBEF-5BDE198A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23956"/>
              </p:ext>
            </p:extLst>
          </p:nvPr>
        </p:nvGraphicFramePr>
        <p:xfrm>
          <a:off x="735496" y="1232451"/>
          <a:ext cx="10618304" cy="43930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4376">
                  <a:extLst>
                    <a:ext uri="{9D8B030D-6E8A-4147-A177-3AD203B41FA5}">
                      <a16:colId xmlns:a16="http://schemas.microsoft.com/office/drawing/2014/main" val="2524126227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1671282188"/>
                    </a:ext>
                  </a:extLst>
                </a:gridCol>
                <a:gridCol w="4631964">
                  <a:extLst>
                    <a:ext uri="{9D8B030D-6E8A-4147-A177-3AD203B41FA5}">
                      <a16:colId xmlns:a16="http://schemas.microsoft.com/office/drawing/2014/main" val="3630538084"/>
                    </a:ext>
                  </a:extLst>
                </a:gridCol>
              </a:tblGrid>
              <a:tr h="732183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morning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afternoon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0901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welcome &amp; introduction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 preprocessing &amp; QC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726407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 cell type annotation &amp; DE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 data integration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5544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 cell-cell communication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 trajectory inference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130068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(6) differential abundance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938663"/>
                  </a:ext>
                </a:extLst>
              </a:tr>
              <a:tr h="7321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recap &amp; presentations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6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3296" cy="4352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5988675" y="6488668"/>
            <a:ext cx="620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4281" y="6488668"/>
            <a:ext cx="626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Cell Systems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gene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199" y="6530609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, A.T.L. et al. Genome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819387" y="1752987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670509" y="1226434"/>
            <a:ext cx="3499561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305083" y="2136481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642660" y="3419356"/>
            <a:ext cx="1718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" panose="02000503020000020003" pitchFamily="2" charset="0"/>
                <a:ea typeface="Arial" charset="0"/>
                <a:cs typeface="Arial" charset="0"/>
              </a:rPr>
              <a:t>Total UMI in cell</a:t>
            </a:r>
            <a:endParaRPr lang="en-US" sz="1600" b="1" dirty="0">
              <a:latin typeface="Avenir" panose="02000503020000020003" pitchFamily="2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17" y="2022062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6" y="3128189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831924" y="3173091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41" y="3135128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37" y="4252937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3596745" y="4297839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3847474" y="2116593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4079838" y="4295772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Ambient RNA encapsulated 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4486421" y="3317606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" panose="02000503020000020003" pitchFamily="2" charset="0"/>
                <a:ea typeface="Arial" charset="0"/>
                <a:cs typeface="Arial" charset="0"/>
              </a:rPr>
              <a:t>Mixture</a:t>
            </a:r>
          </a:p>
        </p:txBody>
      </p:sp>
      <p:sp>
        <p:nvSpPr>
          <p:cNvPr id="20" name="scRNA-Seq from fresh cells">
            <a:extLst>
              <a:ext uri="{FF2B5EF4-FFF2-40B4-BE49-F238E27FC236}">
                <a16:creationId xmlns:a16="http://schemas.microsoft.com/office/drawing/2014/main" id="{A97965CD-06B6-A549-9C09-D36883181B49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Further quality control to correct for ambient RNA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4F59E78-BF24-1645-8A1D-92E0DC651CD0}"/>
              </a:ext>
            </a:extLst>
          </p:cNvPr>
          <p:cNvSpPr txBox="1"/>
          <p:nvPr/>
        </p:nvSpPr>
        <p:spPr>
          <a:xfrm>
            <a:off x="6448664" y="1306515"/>
            <a:ext cx="5646880" cy="167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/>
            <a:r>
              <a:rPr lang="en-US" sz="2400" dirty="0" err="1">
                <a:latin typeface="Avenir Book" charset="0"/>
                <a:ea typeface="Avenir Book" charset="0"/>
                <a:cs typeface="Avenir Book" charset="0"/>
                <a:sym typeface="Avenir Heavy"/>
              </a:rPr>
              <a:t>CellBender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 is a deep generative model of background-contaminated counts</a:t>
            </a: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 ambient RNA and barcode swapping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defTabSz="30807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 empty droplets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B2610-E370-5443-9665-92F5475CFFAC}"/>
              </a:ext>
            </a:extLst>
          </p:cNvPr>
          <p:cNvSpPr txBox="1"/>
          <p:nvPr/>
        </p:nvSpPr>
        <p:spPr>
          <a:xfrm>
            <a:off x="8532024" y="6519446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Fleming S. J. et al. </a:t>
            </a:r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(2022).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CA58A5-2F76-E6F8-7131-BC080DD81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3" t="61133"/>
          <a:stretch/>
        </p:blipFill>
        <p:spPr bwMode="auto">
          <a:xfrm>
            <a:off x="6400255" y="3653146"/>
            <a:ext cx="5623141" cy="28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62A-A896-A644-9627-FA82E1D37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207" y="2702917"/>
            <a:ext cx="1587500" cy="1168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00D2CA-1C42-B5E3-D036-F5C28541FC16}"/>
              </a:ext>
            </a:extLst>
          </p:cNvPr>
          <p:cNvSpPr/>
          <p:nvPr/>
        </p:nvSpPr>
        <p:spPr>
          <a:xfrm>
            <a:off x="6362312" y="3749463"/>
            <a:ext cx="362143" cy="243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4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Removing ambient RNA using </a:t>
            </a:r>
            <a:r>
              <a:rPr lang="en-US" sz="3200" kern="0" dirty="0" err="1"/>
              <a:t>CellBender</a:t>
            </a:r>
            <a:r>
              <a:rPr lang="en-US" sz="3200" kern="0" dirty="0"/>
              <a:t> in COVID-19 tissue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2266870"/>
            <a:ext cx="6095999" cy="214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qualitative observations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subsets become more distinct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 type marker genes become more specific</a:t>
            </a:r>
          </a:p>
          <a:p>
            <a:pPr marL="285750" indent="-285750">
              <a:lnSpc>
                <a:spcPct val="150000"/>
              </a:lnSpc>
              <a:buFont typeface="System Font Regular"/>
              <a:buChar char="-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can lower UMI and gene cutoffs, allowing for significantly more recovery of lymphocytes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17F7D-0E08-6E48-A95A-FAA8B8705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45"/>
          <a:stretch/>
        </p:blipFill>
        <p:spPr>
          <a:xfrm>
            <a:off x="0" y="1169149"/>
            <a:ext cx="5148775" cy="268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9AE0B-CD66-3142-91CB-50ACAD43D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6"/>
          <a:stretch/>
        </p:blipFill>
        <p:spPr>
          <a:xfrm>
            <a:off x="0" y="4031353"/>
            <a:ext cx="5794621" cy="2687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0F002-DC38-8F4B-9C69-7B9C546E7B72}"/>
              </a:ext>
            </a:extLst>
          </p:cNvPr>
          <p:cNvSpPr txBox="1"/>
          <p:nvPr/>
        </p:nvSpPr>
        <p:spPr>
          <a:xfrm>
            <a:off x="8864164" y="6488668"/>
            <a:ext cx="332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Delorey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T. et al. Nature (2021).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263A1-15D8-3E41-919E-1B07C6886E5D}"/>
              </a:ext>
            </a:extLst>
          </p:cNvPr>
          <p:cNvSpPr/>
          <p:nvPr/>
        </p:nvSpPr>
        <p:spPr>
          <a:xfrm>
            <a:off x="0" y="1138088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A64B1-42C3-CA47-A2AF-C32749ED112E}"/>
              </a:ext>
            </a:extLst>
          </p:cNvPr>
          <p:cNvSpPr/>
          <p:nvPr/>
        </p:nvSpPr>
        <p:spPr>
          <a:xfrm>
            <a:off x="0" y="4031353"/>
            <a:ext cx="381965" cy="35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13B45-1C83-6A46-A906-DDA4F1FAF2F0}"/>
              </a:ext>
            </a:extLst>
          </p:cNvPr>
          <p:cNvSpPr/>
          <p:nvPr/>
        </p:nvSpPr>
        <p:spPr>
          <a:xfrm>
            <a:off x="541240" y="934029"/>
            <a:ext cx="4245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 applied to COVID-19 lung tissue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70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10210801" cy="499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1a. Going from raw sequencing files to gene count matrices.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1b. Working with count matrices: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Basics of bioinformatics tool-kits in omics research.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Quality control and normalization starting from gene count matrices.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Interacting with single-cell data in R: Seurat objects.</a:t>
            </a:r>
          </a:p>
          <a:p>
            <a:pPr marL="0" indent="0">
              <a:buNone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Module 1 - pre-processing, quality control,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82694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NA-Seq from fresh cells">
            <a:extLst>
              <a:ext uri="{FF2B5EF4-FFF2-40B4-BE49-F238E27FC236}">
                <a16:creationId xmlns:a16="http://schemas.microsoft.com/office/drawing/2014/main" id="{5B75573A-D91D-A4D4-4B9D-8A4318029437}"/>
              </a:ext>
            </a:extLst>
          </p:cNvPr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Quality control tips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2A447-8EA3-A0B8-962F-90B4F8BBA25C}"/>
              </a:ext>
            </a:extLst>
          </p:cNvPr>
          <p:cNvSpPr txBox="1"/>
          <p:nvPr/>
        </p:nvSpPr>
        <p:spPr>
          <a:xfrm>
            <a:off x="5335635" y="6488668"/>
            <a:ext cx="685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venir Book" charset="0"/>
                <a:ea typeface="Avenir Book" charset="0"/>
                <a:cs typeface="Avenir Book" charset="0"/>
              </a:rPr>
              <a:t>Luecken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 M. D. et al. Molecular Systems Biology (2019) 15:e8746.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4A0FD-F108-A86B-EAB8-53FA6542763D}"/>
              </a:ext>
            </a:extLst>
          </p:cNvPr>
          <p:cNvSpPr txBox="1"/>
          <p:nvPr/>
        </p:nvSpPr>
        <p:spPr>
          <a:xfrm>
            <a:off x="645317" y="1169149"/>
            <a:ext cx="109013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We often revisit quality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control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decisions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multiple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times</a:t>
            </a:r>
            <a:r>
              <a:rPr kumimoji="0" lang="en-US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analyzing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data.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Start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permissive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 when filtering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investigate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effects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before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applying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more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stringent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If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distributions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QC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</a:t>
            </a:r>
            <a:r>
              <a:rPr kumimoji="0" lang="en-US" sz="24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between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samples,</a:t>
            </a:r>
            <a:r>
              <a:rPr kumimoji="0" lang="en-US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thresholds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should</a:t>
            </a:r>
            <a:r>
              <a:rPr kumimoji="0" lang="en-US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determined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separately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account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sample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lang="en-US" sz="24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differences.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Visualize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QC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metrics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</a:t>
            </a:r>
            <a:r>
              <a:rPr kumimoji="0" lang="en-US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 subset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lang="en-US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flag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technical</a:t>
            </a:r>
            <a:r>
              <a:rPr kumimoji="0" lang="en-US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biases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93C6D4-3289-0DAB-98FD-BD413B42E22F}"/>
              </a:ext>
            </a:extLst>
          </p:cNvPr>
          <p:cNvSpPr/>
          <p:nvPr/>
        </p:nvSpPr>
        <p:spPr>
          <a:xfrm>
            <a:off x="5447763" y="6505657"/>
            <a:ext cx="674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>
                <a:latin typeface="Avenir" panose="02000503020000020003" pitchFamily="2" charset="0"/>
              </a:rPr>
              <a:t>Kiselev</a:t>
            </a:r>
            <a:r>
              <a:rPr lang="en-US" i="1" dirty="0">
                <a:latin typeface="Avenir" panose="02000503020000020003" pitchFamily="2" charset="0"/>
              </a:rPr>
              <a:t> C. at al. (2019) Nature Reviews Genetics. 20: 273-282.</a:t>
            </a:r>
          </a:p>
        </p:txBody>
      </p:sp>
    </p:spTree>
    <p:extLst>
      <p:ext uri="{BB962C8B-B14F-4D97-AF65-F5344CB8AC3E}">
        <p14:creationId xmlns:p14="http://schemas.microsoft.com/office/powerpoint/2010/main" val="907940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(total number of molecules sequenced).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5617E44-6717-0F07-CA80-3154EC8ADF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910" y="3143580"/>
            <a:ext cx="6421911" cy="3033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7B0C9-0440-00C3-66DE-E0D080F64D15}"/>
              </a:ext>
            </a:extLst>
          </p:cNvPr>
          <p:cNvSpPr txBox="1"/>
          <p:nvPr/>
        </p:nvSpPr>
        <p:spPr>
          <a:xfrm>
            <a:off x="2671763" y="3429000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0802"/>
                </a:solidFill>
                <a:latin typeface="Avenir Book" panose="02000503020000020003" pitchFamily="2" charset="0"/>
              </a:rPr>
              <a:t>cell 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606C0-C6D8-BF32-6A50-5425457231D4}"/>
              </a:ext>
            </a:extLst>
          </p:cNvPr>
          <p:cNvSpPr txBox="1"/>
          <p:nvPr/>
        </p:nvSpPr>
        <p:spPr>
          <a:xfrm>
            <a:off x="2671762" y="4167188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06FBB"/>
                </a:solidFill>
                <a:latin typeface="Avenir Book" panose="02000503020000020003" pitchFamily="2" charset="0"/>
              </a:rPr>
              <a:t>cell type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DC1A9-FA85-F3C2-A456-B71AD7E675C6}"/>
              </a:ext>
            </a:extLst>
          </p:cNvPr>
          <p:cNvSpPr txBox="1"/>
          <p:nvPr/>
        </p:nvSpPr>
        <p:spPr>
          <a:xfrm>
            <a:off x="2671761" y="49053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5B277"/>
                </a:solidFill>
                <a:latin typeface="Avenir Book" panose="02000503020000020003" pitchFamily="2" charset="0"/>
              </a:rPr>
              <a:t>cell type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F577B-111F-CAEF-4B01-D2F404C9A763}"/>
              </a:ext>
            </a:extLst>
          </p:cNvPr>
          <p:cNvSpPr txBox="1"/>
          <p:nvPr/>
        </p:nvSpPr>
        <p:spPr>
          <a:xfrm>
            <a:off x="1447800" y="6247693"/>
            <a:ext cx="851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Differences in sequencing depth can lead to false differences in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348"/>
            <a:ext cx="10515600" cy="58356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 goal of normalization is for differences in normalized read counts to represent differences in true expression.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Common normalization approach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expression.</a:t>
            </a:r>
          </a:p>
          <a:p>
            <a:pPr lvl="1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Gene expression values are next scaled to sum to 10,000 and then log(1+x)-transformed.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FB708774-8B4E-17FE-46DA-1785B588364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Single-cell RNA-Seq analysis: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0879B-ED12-95D7-2AE2-E4A0458E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75" y="3305023"/>
            <a:ext cx="4956849" cy="332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0F09C-C49A-A1ED-8A83-D29A4F35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133" y="3429000"/>
            <a:ext cx="4771867" cy="3198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73E96-858E-0348-0EE7-DE233C7331CC}"/>
              </a:ext>
            </a:extLst>
          </p:cNvPr>
          <p:cNvSpPr txBox="1"/>
          <p:nvPr/>
        </p:nvSpPr>
        <p:spPr>
          <a:xfrm>
            <a:off x="8950817" y="6534833"/>
            <a:ext cx="324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latin typeface="Avenir Book" panose="02000503020000020003" pitchFamily="2" charset="0"/>
              </a:rPr>
              <a:t>hbctraining.github.io</a:t>
            </a:r>
            <a:r>
              <a:rPr lang="en-US" dirty="0">
                <a:latin typeface="Avenir Book" panose="02000503020000020003" pitchFamily="2" charset="0"/>
              </a:rPr>
              <a:t>/main</a:t>
            </a:r>
          </a:p>
        </p:txBody>
      </p:sp>
    </p:spTree>
    <p:extLst>
      <p:ext uri="{BB962C8B-B14F-4D97-AF65-F5344CB8AC3E}">
        <p14:creationId xmlns:p14="http://schemas.microsoft.com/office/powerpoint/2010/main" val="243031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dirty="0"/>
              <a:t>Reassessing the idea that droplet </a:t>
            </a:r>
            <a:r>
              <a:rPr lang="en-US" sz="2800" dirty="0" err="1"/>
              <a:t>scRNA</a:t>
            </a:r>
            <a:r>
              <a:rPr lang="en-US" sz="2800" dirty="0"/>
              <a:t>-Seq is zero-inflated.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“Droplet </a:t>
            </a:r>
            <a:r>
              <a:rPr lang="en-US" sz="2000" dirty="0" err="1"/>
              <a:t>scRNA</a:t>
            </a:r>
            <a:r>
              <a:rPr lang="en-US" sz="2000" dirty="0"/>
              <a:t>-seq is not zero-inflated.” Svensson,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”Feature selection and dimension reduction for single-cell RNA-Seq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“Normalization and variance stabilization of single-cell RNA-seq data using regularized negative binomial regression.” </a:t>
            </a:r>
            <a:r>
              <a:rPr lang="en-US" sz="2000" dirty="0" err="1"/>
              <a:t>Hafemeister</a:t>
            </a:r>
            <a:r>
              <a:rPr lang="en-US" sz="2000" dirty="0"/>
              <a:t> et al. Genome Biology (2019) - </a:t>
            </a:r>
            <a:r>
              <a:rPr lang="en-US" sz="2000" dirty="0" err="1"/>
              <a:t>sctransform</a:t>
            </a:r>
            <a:endParaRPr lang="en-US" sz="2000" dirty="0"/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Google Shape;313;p37" descr="Screen Shot 2017-09-28 at 7.36.48 AM.png">
            <a:extLst>
              <a:ext uri="{FF2B5EF4-FFF2-40B4-BE49-F238E27FC236}">
                <a16:creationId xmlns:a16="http://schemas.microsoft.com/office/drawing/2014/main" id="{FEDFEAFA-1071-FDFA-B231-F28ED009E2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875" t="31840" r="3875" b="24733"/>
          <a:stretch/>
        </p:blipFill>
        <p:spPr>
          <a:xfrm>
            <a:off x="319790" y="5566063"/>
            <a:ext cx="5486400" cy="1170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9E3F0-0AEB-74BE-1231-A7507ED3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51" y="3501125"/>
            <a:ext cx="6257594" cy="2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D63B3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3B3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DA7D-D008-38AD-0C78-AD04FEE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75" y="1409701"/>
            <a:ext cx="10972800" cy="49289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Reviews:</a:t>
            </a:r>
          </a:p>
          <a:p>
            <a:r>
              <a:rPr lang="en-US" dirty="0" err="1"/>
              <a:t>Luecken</a:t>
            </a:r>
            <a:r>
              <a:rPr lang="en-US" dirty="0"/>
              <a:t> M. D. </a:t>
            </a:r>
            <a:r>
              <a:rPr lang="en-US" i="1" dirty="0"/>
              <a:t>et al.</a:t>
            </a:r>
            <a:r>
              <a:rPr lang="en-US" dirty="0"/>
              <a:t> Molecular Systems Biology (2019) 15:e8746.</a:t>
            </a:r>
          </a:p>
          <a:p>
            <a:r>
              <a:rPr lang="en-US" dirty="0"/>
              <a:t>Kiselev C. </a:t>
            </a:r>
            <a:r>
              <a:rPr lang="en-US" i="1" dirty="0"/>
              <a:t>et al.</a:t>
            </a:r>
            <a:r>
              <a:rPr lang="en-US" dirty="0"/>
              <a:t> (2019) Nature Reviews Genetics. 20: 273-282.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Tutorials:</a:t>
            </a:r>
          </a:p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r>
              <a:rPr lang="en-US" dirty="0">
                <a:hlinkClick r:id="rId3"/>
              </a:rPr>
              <a:t>https://scanpy.readthedocs.io/en/stable/tutorials/basics/clustering.html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/>
              <a:t>Single-cell analysis in R:</a:t>
            </a:r>
          </a:p>
          <a:p>
            <a:pPr lvl="1"/>
            <a:r>
              <a:rPr lang="en-US" dirty="0"/>
              <a:t>Seurat: </a:t>
            </a:r>
            <a:r>
              <a:rPr lang="en-US" dirty="0">
                <a:hlinkClick r:id="rId4"/>
              </a:rPr>
              <a:t>https://satijalab.org/seurat/</a:t>
            </a:r>
            <a:r>
              <a:rPr lang="en-US" dirty="0"/>
              <a:t> </a:t>
            </a:r>
          </a:p>
          <a:p>
            <a:r>
              <a:rPr lang="en-US" dirty="0"/>
              <a:t>Single-cell analysis in python:</a:t>
            </a:r>
          </a:p>
          <a:p>
            <a:pPr lvl="1"/>
            <a:r>
              <a:rPr lang="en-US" dirty="0" err="1"/>
              <a:t>Scverse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https://scverse.org/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scanpy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https://scanpy.readthedocs.io/en/stable/</a:t>
            </a:r>
            <a:r>
              <a:rPr lang="en-US" dirty="0"/>
              <a:t> </a:t>
            </a:r>
          </a:p>
        </p:txBody>
      </p:sp>
      <p:sp>
        <p:nvSpPr>
          <p:cNvPr id="4" name="Todays talk">
            <a:extLst>
              <a:ext uri="{FF2B5EF4-FFF2-40B4-BE49-F238E27FC236}">
                <a16:creationId xmlns:a16="http://schemas.microsoft.com/office/drawing/2014/main" id="{77FDF4AD-61C3-B890-1704-EF7B9227B3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11A99"/>
                </a:solidFill>
                <a:effectLst/>
                <a:uLnTx/>
                <a:uFillTx/>
                <a:latin typeface="Avenir Black"/>
                <a:sym typeface="Avenir Black"/>
              </a:rPr>
              <a:t>Suggested reading</a:t>
            </a:r>
          </a:p>
        </p:txBody>
      </p:sp>
    </p:spTree>
    <p:extLst>
      <p:ext uri="{BB962C8B-B14F-4D97-AF65-F5344CB8AC3E}">
        <p14:creationId xmlns:p14="http://schemas.microsoft.com/office/powerpoint/2010/main" val="19347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6" y="1811772"/>
            <a:ext cx="12134848" cy="2717366"/>
          </a:xfrm>
          <a:prstGeom prst="rect">
            <a:avLst/>
          </a:prstGeom>
        </p:spPr>
      </p:pic>
      <p:sp>
        <p:nvSpPr>
          <p:cNvPr id="5" name="Todays talk">
            <a:extLst>
              <a:ext uri="{FF2B5EF4-FFF2-40B4-BE49-F238E27FC236}">
                <a16:creationId xmlns:a16="http://schemas.microsoft.com/office/drawing/2014/main" id="{B23198E7-2492-397C-6F3C-78D2C87558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gene count matrices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282" y="1248245"/>
            <a:ext cx="10211435" cy="168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primary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output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Illumina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instruments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per-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cycle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format.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first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these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files.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include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separating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into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individual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based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on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their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barcode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(demultiplexing)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moving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unique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molecular identifier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(UMI)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header.</a:t>
            </a:r>
            <a:endParaRPr lang="en-US" kern="0" dirty="0">
              <a:solidFill>
                <a:sysClr val="windowText" lastClr="000000"/>
              </a:solidFill>
              <a:latin typeface="Avenir Book" panose="02000503020000020003" pitchFamily="2" charset="0"/>
              <a:cs typeface="Trebuchet MS"/>
            </a:endParaRPr>
          </a:p>
          <a:p>
            <a:pPr marL="241300" marR="617855" lvl="0" indent="-228600" algn="just" defTabSz="914400" eaLnBrk="1" fontAlgn="auto" latinLnBrk="0" hangingPunct="1">
              <a:lnSpc>
                <a:spcPct val="90600"/>
              </a:lnSpc>
              <a:spcBef>
                <a:spcPts val="15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Tools: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cellranger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mkfastq,</a:t>
            </a:r>
            <a:r>
              <a:rPr kumimoji="0" sz="1800" b="0" i="0" u="none" strike="noStrike" kern="0" cap="none" spc="3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bcl2fastq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</a:t>
            </a:r>
            <a:r>
              <a:rPr kumimoji="0" sz="18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BCL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Convert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917" y="3429000"/>
            <a:ext cx="8454680" cy="2857369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5923621-19A8-AE63-97AC-43B21A7593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6682E90-ACA5-C635-D5DB-C0B8B5559FC5}"/>
              </a:ext>
            </a:extLst>
          </p:cNvPr>
          <p:cNvSpPr txBox="1"/>
          <p:nvPr/>
        </p:nvSpPr>
        <p:spPr>
          <a:xfrm>
            <a:off x="9446260" y="6568177"/>
            <a:ext cx="268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Source: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10X</a:t>
            </a:r>
            <a:r>
              <a:rPr kumimoji="0" sz="1800" b="0" i="1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 </a:t>
            </a:r>
            <a:r>
              <a:rPr kumimoji="0" sz="1800" b="0" i="1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Calibri"/>
              </a:rPr>
              <a:t>Genomics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6009" y="1684020"/>
            <a:ext cx="11190151" cy="4071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text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file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that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contains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data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consists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of: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identifier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with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information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about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sequencing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run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cluster.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(the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calls;</a:t>
            </a:r>
            <a:r>
              <a:rPr kumimoji="0" sz="20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T,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separator,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simply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plus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(+)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sign.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698500" algn="l"/>
              </a:tabLst>
              <a:defRPr/>
            </a:pPr>
            <a:r>
              <a:rPr kumimoji="0" lang="en-US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base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call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quality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phred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scores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Trebuchet MS"/>
              <a:buAutoNum type="arabicPeriod"/>
              <a:tabLst/>
              <a:defRPr/>
            </a:pPr>
            <a:endParaRPr kumimoji="0" sz="2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Example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</a:t>
            </a:r>
            <a:r>
              <a:rPr kumimoji="0" sz="2000" b="0" i="0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FASTQ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2823210" lvl="0" indent="0" defTabSz="914400" eaLnBrk="1" fontAlgn="auto" latinLnBrk="0" hangingPunct="1">
              <a:lnSpc>
                <a:spcPct val="123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@HWI-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ST808:130:H0B8YADXX:1:1101:2088:2222:CELL_GGTCCA:UMI_CCCT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AGGAAGATGGAGGAGAGAAGGCGGTGAAAGAGACCTGTAAAAAGCCACCGN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469900" marR="3860165" lvl="0" indent="0" defTabSz="914400" eaLnBrk="1" fontAlgn="auto" latinLnBrk="0" hangingPunct="1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+</a:t>
            </a:r>
            <a:r>
              <a:rPr kumimoji="0" sz="1550" b="0" i="0" u="none" strike="noStrike" kern="0" cap="none" spc="5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 </a:t>
            </a:r>
            <a:r>
              <a:rPr kumimoji="0" sz="15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@@@DDBD&gt;=AFCF+&lt;CAFHDECII:DGGGHGIGGIIIEHGIIIGIIDHII#</a:t>
            </a:r>
            <a:endParaRPr kumimoji="0" sz="15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9820" y="4758748"/>
            <a:ext cx="7839880" cy="1377315"/>
          </a:xfrm>
          <a:custGeom>
            <a:avLst/>
            <a:gdLst/>
            <a:ahLst/>
            <a:cxnLst/>
            <a:rect l="l" t="t" r="r" b="b"/>
            <a:pathLst>
              <a:path w="6908165" h="1377314">
                <a:moveTo>
                  <a:pt x="0" y="229520"/>
                </a:moveTo>
                <a:lnTo>
                  <a:pt x="4663" y="183264"/>
                </a:lnTo>
                <a:lnTo>
                  <a:pt x="18036" y="140180"/>
                </a:lnTo>
                <a:lnTo>
                  <a:pt x="39198" y="101193"/>
                </a:lnTo>
                <a:lnTo>
                  <a:pt x="67224" y="67225"/>
                </a:lnTo>
                <a:lnTo>
                  <a:pt x="101193" y="39198"/>
                </a:lnTo>
                <a:lnTo>
                  <a:pt x="140180" y="18036"/>
                </a:lnTo>
                <a:lnTo>
                  <a:pt x="183263" y="4663"/>
                </a:lnTo>
                <a:lnTo>
                  <a:pt x="229519" y="0"/>
                </a:lnTo>
                <a:lnTo>
                  <a:pt x="6678058" y="0"/>
                </a:lnTo>
                <a:lnTo>
                  <a:pt x="6724314" y="4663"/>
                </a:lnTo>
                <a:lnTo>
                  <a:pt x="6767397" y="18036"/>
                </a:lnTo>
                <a:lnTo>
                  <a:pt x="6806385" y="39198"/>
                </a:lnTo>
                <a:lnTo>
                  <a:pt x="6840353" y="67225"/>
                </a:lnTo>
                <a:lnTo>
                  <a:pt x="6868379" y="101193"/>
                </a:lnTo>
                <a:lnTo>
                  <a:pt x="6889541" y="140180"/>
                </a:lnTo>
                <a:lnTo>
                  <a:pt x="6902915" y="183264"/>
                </a:lnTo>
                <a:lnTo>
                  <a:pt x="6907578" y="229520"/>
                </a:lnTo>
                <a:lnTo>
                  <a:pt x="6907578" y="1147588"/>
                </a:lnTo>
                <a:lnTo>
                  <a:pt x="6902915" y="1193844"/>
                </a:lnTo>
                <a:lnTo>
                  <a:pt x="6889541" y="1236927"/>
                </a:lnTo>
                <a:lnTo>
                  <a:pt x="6868379" y="1275915"/>
                </a:lnTo>
                <a:lnTo>
                  <a:pt x="6840353" y="1309883"/>
                </a:lnTo>
                <a:lnTo>
                  <a:pt x="6806385" y="1337910"/>
                </a:lnTo>
                <a:lnTo>
                  <a:pt x="6767397" y="1359072"/>
                </a:lnTo>
                <a:lnTo>
                  <a:pt x="6724314" y="1372445"/>
                </a:lnTo>
                <a:lnTo>
                  <a:pt x="6678058" y="1377109"/>
                </a:lnTo>
                <a:lnTo>
                  <a:pt x="229519" y="1377109"/>
                </a:lnTo>
                <a:lnTo>
                  <a:pt x="183263" y="1372445"/>
                </a:lnTo>
                <a:lnTo>
                  <a:pt x="140180" y="1359072"/>
                </a:lnTo>
                <a:lnTo>
                  <a:pt x="101193" y="1337910"/>
                </a:lnTo>
                <a:lnTo>
                  <a:pt x="67224" y="1309883"/>
                </a:lnTo>
                <a:lnTo>
                  <a:pt x="39198" y="1275915"/>
                </a:lnTo>
                <a:lnTo>
                  <a:pt x="18036" y="1236927"/>
                </a:lnTo>
                <a:lnTo>
                  <a:pt x="4663" y="1193844"/>
                </a:lnTo>
                <a:lnTo>
                  <a:pt x="0" y="1147588"/>
                </a:lnTo>
                <a:lnTo>
                  <a:pt x="0" y="22952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972" y="3370826"/>
            <a:ext cx="1224440" cy="39774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FE8CAD03-7ABE-7D99-275B-132ED14CD2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days talk">
            <a:extLst>
              <a:ext uri="{FF2B5EF4-FFF2-40B4-BE49-F238E27FC236}">
                <a16:creationId xmlns:a16="http://schemas.microsoft.com/office/drawing/2014/main" id="{22647905-9444-C81A-E450-365AF86B10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  <p:pic>
        <p:nvPicPr>
          <p:cNvPr id="3" name="Google Shape;178;p6">
            <a:extLst>
              <a:ext uri="{FF2B5EF4-FFF2-40B4-BE49-F238E27FC236}">
                <a16:creationId xmlns:a16="http://schemas.microsoft.com/office/drawing/2014/main" id="{B2E287AF-E3EF-58F8-9546-EA5C4F160D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9;p6">
            <a:extLst>
              <a:ext uri="{FF2B5EF4-FFF2-40B4-BE49-F238E27FC236}">
                <a16:creationId xmlns:a16="http://schemas.microsoft.com/office/drawing/2014/main" id="{350DD3F1-1501-291E-E086-F640A49C5FC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sp>
        <p:nvSpPr>
          <p:cNvPr id="5" name="Google Shape;180;p6">
            <a:extLst>
              <a:ext uri="{FF2B5EF4-FFF2-40B4-BE49-F238E27FC236}">
                <a16:creationId xmlns:a16="http://schemas.microsoft.com/office/drawing/2014/main" id="{C24A62F0-6EB1-F916-B2A9-E73397E2E063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sp>
        <p:nvSpPr>
          <p:cNvPr id="6" name="Google Shape;181;p6">
            <a:extLst>
              <a:ext uri="{FF2B5EF4-FFF2-40B4-BE49-F238E27FC236}">
                <a16:creationId xmlns:a16="http://schemas.microsoft.com/office/drawing/2014/main" id="{12F23A87-9936-D079-E277-D71E069DE731}"/>
              </a:ext>
            </a:extLst>
          </p:cNvPr>
          <p:cNvSpPr txBox="1"/>
          <p:nvPr/>
        </p:nvSpPr>
        <p:spPr>
          <a:xfrm>
            <a:off x="8942125" y="5457513"/>
            <a:ext cx="12721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cxnSp>
        <p:nvCxnSpPr>
          <p:cNvPr id="7" name="Google Shape;182;p6">
            <a:extLst>
              <a:ext uri="{FF2B5EF4-FFF2-40B4-BE49-F238E27FC236}">
                <a16:creationId xmlns:a16="http://schemas.microsoft.com/office/drawing/2014/main" id="{DADA0BD7-E84E-B25A-0273-E1B9D9A6074B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183;p6">
            <a:extLst>
              <a:ext uri="{FF2B5EF4-FFF2-40B4-BE49-F238E27FC236}">
                <a16:creationId xmlns:a16="http://schemas.microsoft.com/office/drawing/2014/main" id="{6DE35D93-A283-5E42-5FB7-6D52ADF9F74D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184;p6">
            <a:extLst>
              <a:ext uri="{FF2B5EF4-FFF2-40B4-BE49-F238E27FC236}">
                <a16:creationId xmlns:a16="http://schemas.microsoft.com/office/drawing/2014/main" id="{F0B968A7-DCE0-15A5-7AAB-15271597D8A6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2627EC47-375E-6887-826B-28A89D0BF3A2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 (for pooling together multiple samples)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7248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5">
            <a:extLst>
              <a:ext uri="{FF2B5EF4-FFF2-40B4-BE49-F238E27FC236}">
                <a16:creationId xmlns:a16="http://schemas.microsoft.com/office/drawing/2014/main" id="{005E849F-60E7-AC21-26C6-1E2B37D4ECDF}"/>
              </a:ext>
            </a:extLst>
          </p:cNvPr>
          <p:cNvSpPr/>
          <p:nvPr/>
        </p:nvSpPr>
        <p:spPr>
          <a:xfrm>
            <a:off x="152772" y="1357592"/>
            <a:ext cx="1083687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An example of what the reads look like…</a:t>
            </a:r>
            <a:endParaRPr sz="2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3B575-5920-DD89-7EE0-0AA0347AD2D9}"/>
              </a:ext>
            </a:extLst>
          </p:cNvPr>
          <p:cNvGrpSpPr/>
          <p:nvPr/>
        </p:nvGrpSpPr>
        <p:grpSpPr>
          <a:xfrm>
            <a:off x="3135139" y="2009319"/>
            <a:ext cx="4872142" cy="4614447"/>
            <a:chOff x="3045741" y="1247250"/>
            <a:chExt cx="5709685" cy="5407689"/>
          </a:xfrm>
        </p:grpSpPr>
        <p:pic>
          <p:nvPicPr>
            <p:cNvPr id="4" name="Google Shape;248;p11" descr="Image">
              <a:extLst>
                <a:ext uri="{FF2B5EF4-FFF2-40B4-BE49-F238E27FC236}">
                  <a16:creationId xmlns:a16="http://schemas.microsoft.com/office/drawing/2014/main" id="{3B85B8F2-A3FF-7054-ECCE-D89130E532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253;p11">
              <a:extLst>
                <a:ext uri="{FF2B5EF4-FFF2-40B4-BE49-F238E27FC236}">
                  <a16:creationId xmlns:a16="http://schemas.microsoft.com/office/drawing/2014/main" id="{3B1F3E11-4E56-492D-C16D-2DAA17ECF241}"/>
                </a:ext>
              </a:extLst>
            </p:cNvPr>
            <p:cNvSpPr txBox="1"/>
            <p:nvPr/>
          </p:nvSpPr>
          <p:spPr>
            <a:xfrm>
              <a:off x="3795084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dirty="0"/>
            </a:p>
          </p:txBody>
        </p:sp>
        <p:sp>
          <p:nvSpPr>
            <p:cNvPr id="6" name="Google Shape;254;p11">
              <a:extLst>
                <a:ext uri="{FF2B5EF4-FFF2-40B4-BE49-F238E27FC236}">
                  <a16:creationId xmlns:a16="http://schemas.microsoft.com/office/drawing/2014/main" id="{54118A3C-9B75-CE76-B614-16833BA0F6DD}"/>
                </a:ext>
              </a:extLst>
            </p:cNvPr>
            <p:cNvSpPr txBox="1"/>
            <p:nvPr/>
          </p:nvSpPr>
          <p:spPr>
            <a:xfrm>
              <a:off x="5975186" y="1247250"/>
              <a:ext cx="1480565" cy="432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dirty="0"/>
            </a:p>
          </p:txBody>
        </p:sp>
      </p:grpSp>
      <p:sp>
        <p:nvSpPr>
          <p:cNvPr id="7" name="Google Shape;249;p11">
            <a:extLst>
              <a:ext uri="{FF2B5EF4-FFF2-40B4-BE49-F238E27FC236}">
                <a16:creationId xmlns:a16="http://schemas.microsoft.com/office/drawing/2014/main" id="{317773BA-4FCB-BF0F-A814-6E850DCCD389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20165E8D-928D-3F0C-444A-BDD2D8DA7B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1: BCL to FASTQ</a:t>
            </a:r>
          </a:p>
        </p:txBody>
      </p:sp>
    </p:spTree>
    <p:extLst>
      <p:ext uri="{BB962C8B-B14F-4D97-AF65-F5344CB8AC3E}">
        <p14:creationId xmlns:p14="http://schemas.microsoft.com/office/powerpoint/2010/main" val="78629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1353" y="1671828"/>
            <a:ext cx="1005268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0665" marR="5080" lvl="0" indent="-227965" defTabSz="914400" eaLnBrk="1" fontAlgn="auto" latinLnBrk="0" hangingPunct="1">
              <a:lnSpc>
                <a:spcPts val="221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next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step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is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determine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which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gene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each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originated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from.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In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order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do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this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the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read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sequences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are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mapped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to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precompiled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genome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353" y="5198364"/>
            <a:ext cx="10052684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0" lvl="0" indent="-2279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Be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mindful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of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versions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and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sources.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Use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the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latest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lang="en-US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when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possible.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Human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GRCh38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v32/Ensembl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  <a:p>
            <a:pPr marL="697865" marR="0" lvl="1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7865" algn="l"/>
                <a:tab pos="698500" algn="l"/>
              </a:tabLst>
              <a:defRPr/>
            </a:pP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Mouse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reference,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mm10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(GENCODE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vM23/Ensembl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 </a:t>
            </a:r>
            <a:r>
              <a:rPr kumimoji="0" sz="2000" b="0" i="0" u="none" strike="noStrike" kern="0" cap="none" spc="4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venir Book" panose="02000503020000020003" pitchFamily="2" charset="0"/>
                <a:cs typeface="Trebuchet MS"/>
              </a:rPr>
              <a:t>98)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 Book" panose="02000503020000020003" pitchFamily="2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93" y="3146157"/>
            <a:ext cx="8640128" cy="1129428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2632EC3B-3609-3C74-5002-41FD0CD2DF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Raw sequencing files to count matrices </a:t>
            </a:r>
          </a:p>
          <a:p>
            <a:r>
              <a:rPr lang="en-US" sz="3200" dirty="0"/>
              <a:t>Step 2: Alignment to reference genome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14089</TotalTime>
  <Words>2190</Words>
  <Application>Microsoft Macintosh PowerPoint</Application>
  <PresentationFormat>Widescreen</PresentationFormat>
  <Paragraphs>337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Avenir</vt:lpstr>
      <vt:lpstr>Avenir Black</vt:lpstr>
      <vt:lpstr>Avenir Book</vt:lpstr>
      <vt:lpstr>Calibri</vt:lpstr>
      <vt:lpstr>Calibri Light</vt:lpstr>
      <vt:lpstr>Courier New</vt:lpstr>
      <vt:lpstr>Gill Sans</vt:lpstr>
      <vt:lpstr>System Font Regular</vt:lpstr>
      <vt:lpstr>Trebuchet MS</vt:lpstr>
      <vt:lpstr>Office Theme</vt:lpstr>
      <vt:lpstr>1_Office Theme</vt:lpstr>
      <vt:lpstr>2024 Single Cell Workship Colombia  Module 1: Pre-processing and 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David Fischer</cp:lastModifiedBy>
  <cp:revision>156</cp:revision>
  <dcterms:created xsi:type="dcterms:W3CDTF">2019-02-18T00:05:57Z</dcterms:created>
  <dcterms:modified xsi:type="dcterms:W3CDTF">2024-07-13T20:56:49Z</dcterms:modified>
</cp:coreProperties>
</file>